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78" r:id="rId1"/>
  </p:sldMasterIdLst>
  <p:notesMasterIdLst>
    <p:notesMasterId r:id="rId18"/>
  </p:notesMasterIdLst>
  <p:sldIdLst>
    <p:sldId id="256" r:id="rId2"/>
    <p:sldId id="270" r:id="rId3"/>
    <p:sldId id="269" r:id="rId4"/>
    <p:sldId id="266" r:id="rId5"/>
    <p:sldId id="263" r:id="rId6"/>
    <p:sldId id="283" r:id="rId7"/>
    <p:sldId id="271" r:id="rId8"/>
    <p:sldId id="274" r:id="rId9"/>
    <p:sldId id="273" r:id="rId10"/>
    <p:sldId id="275" r:id="rId11"/>
    <p:sldId id="277" r:id="rId12"/>
    <p:sldId id="282" r:id="rId13"/>
    <p:sldId id="278" r:id="rId14"/>
    <p:sldId id="281" r:id="rId15"/>
    <p:sldId id="279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8CC86E"/>
    <a:srgbClr val="E6E6E6"/>
    <a:srgbClr val="F0C832"/>
    <a:srgbClr val="64C8BE"/>
    <a:srgbClr val="FA9646"/>
    <a:srgbClr val="FFFFFF"/>
    <a:srgbClr val="BE82B4"/>
    <a:srgbClr val="1D1A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8" autoAdjust="0"/>
    <p:restoredTop sz="96357" autoAdjust="0"/>
  </p:normalViewPr>
  <p:slideViewPr>
    <p:cSldViewPr snapToGrid="0">
      <p:cViewPr varScale="1">
        <p:scale>
          <a:sx n="83" d="100"/>
          <a:sy n="83" d="100"/>
        </p:scale>
        <p:origin x="691" y="72"/>
      </p:cViewPr>
      <p:guideLst/>
    </p:cSldViewPr>
  </p:slideViewPr>
  <p:outlineViewPr>
    <p:cViewPr>
      <p:scale>
        <a:sx n="33" d="100"/>
        <a:sy n="33" d="100"/>
      </p:scale>
      <p:origin x="0" y="-47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07771-3FAA-4D43-A059-9A7D838C2880}" type="datetimeFigureOut">
              <a:rPr lang="en-US" smtClean="0"/>
              <a:t>19-Jun-22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68C18-1BF1-F447-95ED-60EAAE354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5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37A75DA-C6FF-4420-94B9-E3338D1F9A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</p:spTree>
    <p:extLst>
      <p:ext uri="{BB962C8B-B14F-4D97-AF65-F5344CB8AC3E}">
        <p14:creationId xmlns:p14="http://schemas.microsoft.com/office/powerpoint/2010/main" val="1827426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C751F3-ABD6-4995-8494-4932D12ACE1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326063" y="559678"/>
            <a:ext cx="6103937" cy="519183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5451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466EC8C-C8BE-4149-A684-18CFF4574C1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97488" y="559678"/>
            <a:ext cx="6132512" cy="519183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7491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7"/>
            <a:ext cx="3833906" cy="527492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89D34E-DF9E-41B7-A5EC-B9D63999B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559678"/>
            <a:ext cx="6172200" cy="561728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2617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E73E-FB98-2A42-974A-9CD83D46C100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4302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115EF-7A83-9842-815E-554E5DEB63CD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77019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097A0-4000-B744-87D8-18F42A934248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43447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4EA9-4639-9B48-9E98-70455404EF00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239023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E2565D1-06D8-4141-9B5F-95C29313C16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04FBD4F5-432F-4C2D-A734-6CC48615FF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DDD7-72ED-FC4E-8075-0107060235C5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837580B-9009-4524-B820-7ACB27BCB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cxnSp>
        <p:nvCxnSpPr>
          <p:cNvPr id="12" name="Straight Connector 11" title="Horizontal Rule Line">
            <a:extLst>
              <a:ext uri="{FF2B5EF4-FFF2-40B4-BE49-F238E27FC236}">
                <a16:creationId xmlns:a16="http://schemas.microsoft.com/office/drawing/2014/main" id="{54F1A406-73A8-450C-B21C-AA9616F476C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54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/ Icon Bullets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D9D9-8B30-6A45-929D-0A0366E2E953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CF91DE7-F23F-444D-B56E-B059EC98D9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8B7AFB-040F-4222-BF21-649EEB9B76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6C44B50-DCD8-4661-AE20-1744F5052F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0107EA4-5D36-4C90-97D0-F9F14116BDE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CB22D40E-097C-4007-9190-A374980653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385A57E-D5E6-4E0A-BE4C-C1B40196AB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3D1BBD84-BA1A-4F7F-BD78-6D42162E33D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75DDD589-ADD5-491E-B180-F1FCDF9ED6A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6">
            <a:extLst>
              <a:ext uri="{FF2B5EF4-FFF2-40B4-BE49-F238E27FC236}">
                <a16:creationId xmlns:a16="http://schemas.microsoft.com/office/drawing/2014/main" id="{BFFFDD99-5C1A-4C7C-8FA2-BEA3DB4BA88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30">
            <a:extLst>
              <a:ext uri="{FF2B5EF4-FFF2-40B4-BE49-F238E27FC236}">
                <a16:creationId xmlns:a16="http://schemas.microsoft.com/office/drawing/2014/main" id="{23C5456C-A352-4CF6-8671-B2572BAD518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2">
            <a:extLst>
              <a:ext uri="{FF2B5EF4-FFF2-40B4-BE49-F238E27FC236}">
                <a16:creationId xmlns:a16="http://schemas.microsoft.com/office/drawing/2014/main" id="{C7C33AAD-B12F-4AA1-80BD-D7D3D1304B9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E2951AF1-2CE3-48B5-9CF3-7488DCDF329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4187982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Bullets in a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62550" y="2019300"/>
            <a:ext cx="1944000" cy="2700000"/>
          </a:xfr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9900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19B67-2563-3544-8019-B2D766585AE6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7748B7-E5B4-4481-8BBD-FA336F544D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806" y="2019300"/>
            <a:ext cx="1943100" cy="2700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9000">
                <a:schemeClr val="accent3">
                  <a:lumMod val="20000"/>
                  <a:lumOff val="80000"/>
                </a:schemeClr>
              </a:gs>
              <a:gs pos="100000">
                <a:schemeClr val="accent3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DBBB1B-8761-455D-AD09-0A48C1ED27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163" y="2019300"/>
            <a:ext cx="1943100" cy="2700000"/>
          </a:xfr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99000">
                <a:schemeClr val="accent5">
                  <a:lumMod val="20000"/>
                  <a:lumOff val="80000"/>
                </a:schemeClr>
              </a:gs>
              <a:gs pos="100000">
                <a:schemeClr val="accent5"/>
              </a:gs>
            </a:gsLst>
            <a:lin ang="5400000" scaled="1"/>
          </a:gradFill>
        </p:spPr>
        <p:txBody>
          <a:bodyPr lIns="0" tIns="1332000" rIns="0" bIns="0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Event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01A7388-8628-470F-82E9-729C86AAFD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20550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E5D4FA-2556-4640-8793-063247AA27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53356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379251E-EDF2-4AC5-AB5B-C1FD66A9D6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85713" y="2324100"/>
            <a:ext cx="828000" cy="82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 i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31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1D0754-1959-7F4F-A198-3F4710E170D8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91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 / Icon Bulle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 title="Page Number Shape">
            <a:extLst>
              <a:ext uri="{FF2B5EF4-FFF2-40B4-BE49-F238E27FC236}">
                <a16:creationId xmlns:a16="http://schemas.microsoft.com/office/drawing/2014/main" id="{4C028BF1-8F7F-4E8E-9D47-05D46323E336}"/>
              </a:ext>
            </a:extLst>
          </p:cNvPr>
          <p:cNvSpPr/>
          <p:nvPr userDrawn="1"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8F1C92E-34EF-7443-98EE-55EB64C2F5FD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2895600"/>
            <a:ext cx="3842550" cy="2855913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D7203A2-76F7-4D98-BFEB-C48DDC3E5C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333FF03C-99D8-472E-A74F-87D3B5A569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82C482D-2EED-4942-A5D4-D8A794C248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D4C5CB-E26D-42D3-B242-792D37C50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332000" rIns="0" bIns="0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1F9D8C-5E2A-414E-9E1D-AB7DF4824DB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71AC612-4E8C-42E2-88EB-DB98E2791D0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332000" rIns="0" bIns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AA95DF8-549D-4CA3-8E1A-D2DEB8CF46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A78BAAC-8764-4AFE-9AC1-DF47930B46E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88491EA9-E431-4D48-BD30-3BA8FACC97F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130F713C-752D-4C1A-89AB-638A7DAF60A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DF00299-5001-4927-B344-D4AE0D5F03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CBE51A8-3BCA-490E-93CB-B70BBCCD967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23252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Medium Photos with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6C1126B-4E27-49D1-926A-A5CDC562C77C}"/>
              </a:ext>
            </a:extLst>
          </p:cNvPr>
          <p:cNvSpPr/>
          <p:nvPr userDrawn="1"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831932"/>
            <a:ext cx="3833906" cy="1562638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noProof="0"/>
              <a:t>Click to edit your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DA4A-63D4-BC43-9B38-53D06F7CC9C4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6A1A72B-59FA-4D91-8267-669EAAD445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2000" y="4573117"/>
            <a:ext cx="3842550" cy="1178396"/>
          </a:xfrm>
        </p:spPr>
        <p:txBody>
          <a:bodyPr/>
          <a:lstStyle>
            <a:lvl1pPr marL="0" indent="0" algn="r">
              <a:buNone/>
              <a:defRPr/>
            </a:lvl1pPr>
            <a:lvl2pPr marL="402336" indent="0" algn="r">
              <a:buNone/>
              <a:defRPr/>
            </a:lvl2pPr>
            <a:lvl3pPr marL="859536" indent="0" algn="r">
              <a:buNone/>
              <a:defRPr/>
            </a:lvl3pPr>
            <a:lvl4pPr marL="1316736" indent="0" algn="r">
              <a:buNone/>
              <a:defRPr/>
            </a:lvl4pPr>
            <a:lvl5pPr marL="1773936" indent="0" algn="r">
              <a:buNone/>
              <a:defRPr/>
            </a:lvl5pPr>
          </a:lstStyle>
          <a:p>
            <a:pPr lvl="0"/>
            <a:r>
              <a:rPr lang="en-US" noProof="0"/>
              <a:t>Place your subtitle here</a:t>
            </a:r>
          </a:p>
        </p:txBody>
      </p:sp>
      <p:cxnSp>
        <p:nvCxnSpPr>
          <p:cNvPr id="21" name="Straight Connector 20" title="Horizontal Rule Line">
            <a:extLst>
              <a:ext uri="{FF2B5EF4-FFF2-40B4-BE49-F238E27FC236}">
                <a16:creationId xmlns:a16="http://schemas.microsoft.com/office/drawing/2014/main" id="{D75086F1-E157-4A98-93DB-478F34A1158E}"/>
              </a:ext>
            </a:extLst>
          </p:cNvPr>
          <p:cNvCxnSpPr/>
          <p:nvPr userDrawn="1"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4EDDE9BC-8D20-403B-A5FE-C277A3515DE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24736" y="482857"/>
            <a:ext cx="2179814" cy="21798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noProof="0"/>
              <a:t>Insert Portrait Photo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BF5E186-AFA1-42AA-AE51-CF3AC059F0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2550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C860CCD0-F268-4994-9434-F0E0132A4E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95581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28D5E220-4F6C-4A47-9F47-4CA88EA230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8613" y="559678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1DFEF73A-C0FC-4A4C-8342-991CEFF532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2550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/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E60572FB-0574-4BE3-9637-7CA7B5ACA8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95356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155E2FBC-2458-49C4-B75C-CAEAC6D9F10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28163" y="3429000"/>
            <a:ext cx="1944000" cy="2700000"/>
          </a:xfrm>
          <a:solidFill>
            <a:schemeClr val="bg1"/>
          </a:solidFill>
        </p:spPr>
        <p:txBody>
          <a:bodyPr lIns="0" tIns="1944000" rIns="0" bIns="72000" anchor="ctr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Description</a:t>
            </a:r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844B1DAB-161E-44A0-9E15-DA816B46A48E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34550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8" name="Picture Placeholder 24">
            <a:extLst>
              <a:ext uri="{FF2B5EF4-FFF2-40B4-BE49-F238E27FC236}">
                <a16:creationId xmlns:a16="http://schemas.microsoft.com/office/drawing/2014/main" id="{8811849A-335B-47C0-980E-357EE8C4BCC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367581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29" name="Picture Placeholder 26">
            <a:extLst>
              <a:ext uri="{FF2B5EF4-FFF2-40B4-BE49-F238E27FC236}">
                <a16:creationId xmlns:a16="http://schemas.microsoft.com/office/drawing/2014/main" id="{E1254A81-6A51-429E-91AC-6B4CADA71D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500613" y="647388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0" name="Picture Placeholder 30">
            <a:extLst>
              <a:ext uri="{FF2B5EF4-FFF2-40B4-BE49-F238E27FC236}">
                <a16:creationId xmlns:a16="http://schemas.microsoft.com/office/drawing/2014/main" id="{64053090-461C-448F-9705-7FEE78A41337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234550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1" name="Picture Placeholder 32">
            <a:extLst>
              <a:ext uri="{FF2B5EF4-FFF2-40B4-BE49-F238E27FC236}">
                <a16:creationId xmlns:a16="http://schemas.microsoft.com/office/drawing/2014/main" id="{7AD2F7CB-CFE4-4C72-864A-D00C1CEAA2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367581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  <p:sp>
        <p:nvSpPr>
          <p:cNvPr id="32" name="Picture Placeholder 34">
            <a:extLst>
              <a:ext uri="{FF2B5EF4-FFF2-40B4-BE49-F238E27FC236}">
                <a16:creationId xmlns:a16="http://schemas.microsoft.com/office/drawing/2014/main" id="{CCA07CA3-C8D4-41EA-A0FB-74E1A477039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500163" y="3516711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Insert Icon / Picture</a:t>
            </a:r>
          </a:p>
        </p:txBody>
      </p:sp>
    </p:spTree>
    <p:extLst>
      <p:ext uri="{BB962C8B-B14F-4D97-AF65-F5344CB8AC3E}">
        <p14:creationId xmlns:p14="http://schemas.microsoft.com/office/powerpoint/2010/main" val="1108071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-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</p:spPr>
        <p:txBody>
          <a:bodyPr anchor="ctr">
            <a:normAutofit/>
          </a:bodyPr>
          <a:lstStyle>
            <a:lvl1pPr algn="l">
              <a:lnSpc>
                <a:spcPct val="85000"/>
              </a:lnSpc>
              <a:defRPr sz="60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3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 title="Verticle Rule Line"/>
          <p:cNvCxnSpPr>
            <a:cxnSpLocks/>
          </p:cNvCxnSpPr>
          <p:nvPr/>
        </p:nvCxnSpPr>
        <p:spPr>
          <a:xfrm>
            <a:off x="5524563" y="1115733"/>
            <a:ext cx="0" cy="4626534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05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29964A5-3468-3F49-AD7A-0CF5EB762F89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453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90851AE-F437-A04B-ADE2-D5E346F2089C}" type="datetime1">
              <a:rPr lang="en-US" noProof="0" smtClean="0"/>
              <a:t>19-Jun-22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13D2E340-0663-474B-992C-9192B5C45E57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093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9" r:id="rId1"/>
    <p:sldLayoutId id="2147484480" r:id="rId2"/>
    <p:sldLayoutId id="2147484495" r:id="rId3"/>
    <p:sldLayoutId id="2147484490" r:id="rId4"/>
    <p:sldLayoutId id="2147484491" r:id="rId5"/>
    <p:sldLayoutId id="2147484492" r:id="rId6"/>
    <p:sldLayoutId id="2147484493" r:id="rId7"/>
    <p:sldLayoutId id="2147484496" r:id="rId8"/>
    <p:sldLayoutId id="2147484481" r:id="rId9"/>
    <p:sldLayoutId id="2147484498" r:id="rId10"/>
    <p:sldLayoutId id="2147484499" r:id="rId11"/>
    <p:sldLayoutId id="2147484500" r:id="rId12"/>
    <p:sldLayoutId id="2147484482" r:id="rId13"/>
    <p:sldLayoutId id="2147484483" r:id="rId14"/>
    <p:sldLayoutId id="2147484484" r:id="rId15"/>
    <p:sldLayoutId id="2147484485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microsoft.com/office/2007/relationships/hdphoto" Target="../media/hdphoto3.wdp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emf"/><Relationship Id="rId10" Type="http://schemas.openxmlformats.org/officeDocument/2006/relationships/image" Target="../media/image11.png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79374-8EAE-4873-9BB6-F6C630302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7656" y="1264198"/>
            <a:ext cx="5670487" cy="2886888"/>
          </a:xfrm>
        </p:spPr>
        <p:txBody>
          <a:bodyPr anchor="ctr">
            <a:normAutofit/>
          </a:bodyPr>
          <a:lstStyle/>
          <a:p>
            <a:r>
              <a:rPr lang="en-US" dirty="0"/>
              <a:t>Autonomous Vehicle Prototype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2C4E3-AFAF-4630-AF6D-21FB3C29C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100" dirty="0">
                <a:latin typeface="+mj-lt"/>
              </a:rPr>
              <a:t>Imad </a:t>
            </a:r>
            <a:r>
              <a:rPr lang="en-US" sz="2100" err="1">
                <a:latin typeface="+mj-lt"/>
              </a:rPr>
              <a:t>Chaar</a:t>
            </a:r>
            <a:endParaRPr lang="en-US" sz="2100" dirty="0">
              <a:latin typeface="+mj-lt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100" err="1">
                <a:latin typeface="+mj-lt"/>
              </a:rPr>
              <a:t>Jad</a:t>
            </a:r>
            <a:r>
              <a:rPr lang="en-US" sz="2100" dirty="0">
                <a:latin typeface="+mj-lt"/>
              </a:rPr>
              <a:t> Al </a:t>
            </a:r>
            <a:r>
              <a:rPr lang="en-US" sz="2100" err="1">
                <a:latin typeface="+mj-lt"/>
              </a:rPr>
              <a:t>Jourdi</a:t>
            </a:r>
            <a:endParaRPr lang="en-US" sz="2100" dirty="0">
              <a:latin typeface="+mj-lt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100" dirty="0">
                <a:latin typeface="+mj-lt"/>
              </a:rPr>
              <a:t>Maxim Speczyk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100" dirty="0">
                <a:latin typeface="+mj-lt"/>
              </a:rPr>
              <a:t>Stephanie </a:t>
            </a:r>
            <a:r>
              <a:rPr lang="en-US" sz="2100" err="1">
                <a:latin typeface="+mj-lt"/>
              </a:rPr>
              <a:t>Chinenye</a:t>
            </a:r>
            <a:r>
              <a:rPr lang="en-US" sz="2100" dirty="0">
                <a:latin typeface="+mj-lt"/>
              </a:rPr>
              <a:t> </a:t>
            </a:r>
            <a:r>
              <a:rPr lang="en-US" sz="2100" err="1">
                <a:latin typeface="+mj-lt"/>
              </a:rPr>
              <a:t>Okosa</a:t>
            </a:r>
            <a:endParaRPr lang="en-US" sz="21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028567-DCAE-A73E-AADE-734B8726CC41}"/>
              </a:ext>
            </a:extLst>
          </p:cNvPr>
          <p:cNvSpPr txBox="1"/>
          <p:nvPr/>
        </p:nvSpPr>
        <p:spPr>
          <a:xfrm>
            <a:off x="5747656" y="3966419"/>
            <a:ext cx="301105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latin typeface="+mj-lt"/>
              </a:rPr>
              <a:t>Group B7</a:t>
            </a:r>
          </a:p>
        </p:txBody>
      </p:sp>
    </p:spTree>
    <p:extLst>
      <p:ext uri="{BB962C8B-B14F-4D97-AF65-F5344CB8AC3E}">
        <p14:creationId xmlns:p14="http://schemas.microsoft.com/office/powerpoint/2010/main" val="1193886898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DD62C8-19C7-BFA0-D55A-74A470E42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1007D4D-7B84-E55E-C833-F9B9351B1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95481" y="5513436"/>
            <a:ext cx="8918089" cy="1103444"/>
          </a:xfrm>
        </p:spPr>
        <p:txBody>
          <a:bodyPr>
            <a:noAutofit/>
          </a:bodyPr>
          <a:lstStyle/>
          <a:p>
            <a:r>
              <a:rPr lang="en-US" sz="4500" dirty="0"/>
              <a:t>State Machine Diagram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6414E2E-F7C8-D7E6-22A7-ECFB88A32917}"/>
              </a:ext>
            </a:extLst>
          </p:cNvPr>
          <p:cNvCxnSpPr>
            <a:cxnSpLocks/>
          </p:cNvCxnSpPr>
          <p:nvPr/>
        </p:nvCxnSpPr>
        <p:spPr>
          <a:xfrm>
            <a:off x="0" y="6194098"/>
            <a:ext cx="8159531" cy="0"/>
          </a:xfrm>
          <a:prstGeom prst="line">
            <a:avLst/>
          </a:prstGeom>
          <a:ln w="28575">
            <a:solidFill>
              <a:srgbClr val="1D1A1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8" name="Picture 6">
            <a:extLst>
              <a:ext uri="{FF2B5EF4-FFF2-40B4-BE49-F238E27FC236}">
                <a16:creationId xmlns:a16="http://schemas.microsoft.com/office/drawing/2014/main" id="{84D76B11-3096-3AF1-5C06-880F1BB7D1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8" t="6444" r="1974" b="6680"/>
          <a:stretch/>
        </p:blipFill>
        <p:spPr bwMode="auto">
          <a:xfrm>
            <a:off x="1588131" y="235225"/>
            <a:ext cx="9015736" cy="2457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>
            <a:extLst>
              <a:ext uri="{FF2B5EF4-FFF2-40B4-BE49-F238E27FC236}">
                <a16:creationId xmlns:a16="http://schemas.microsoft.com/office/drawing/2014/main" id="{7864A418-DCBD-1B02-4F8A-690D67A8E6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8" t="5080" r="2932" b="5281"/>
          <a:stretch/>
        </p:blipFill>
        <p:spPr bwMode="auto">
          <a:xfrm>
            <a:off x="3906569" y="2813642"/>
            <a:ext cx="4378861" cy="2699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022946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DD62C8-19C7-BFA0-D55A-74A470E42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1007D4D-7B84-E55E-C833-F9B9351B1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95481" y="5513436"/>
            <a:ext cx="8918089" cy="1103444"/>
          </a:xfrm>
        </p:spPr>
        <p:txBody>
          <a:bodyPr>
            <a:noAutofit/>
          </a:bodyPr>
          <a:lstStyle/>
          <a:p>
            <a:r>
              <a:rPr lang="en-US" sz="4500" dirty="0"/>
              <a:t>State Machine Diagram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6414E2E-F7C8-D7E6-22A7-ECFB88A32917}"/>
              </a:ext>
            </a:extLst>
          </p:cNvPr>
          <p:cNvCxnSpPr>
            <a:cxnSpLocks/>
          </p:cNvCxnSpPr>
          <p:nvPr/>
        </p:nvCxnSpPr>
        <p:spPr>
          <a:xfrm>
            <a:off x="0" y="6194098"/>
            <a:ext cx="8159531" cy="0"/>
          </a:xfrm>
          <a:prstGeom prst="line">
            <a:avLst/>
          </a:prstGeom>
          <a:ln w="28575">
            <a:solidFill>
              <a:srgbClr val="1D1A1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>
            <a:extLst>
              <a:ext uri="{FF2B5EF4-FFF2-40B4-BE49-F238E27FC236}">
                <a16:creationId xmlns:a16="http://schemas.microsoft.com/office/drawing/2014/main" id="{ABE1D022-8B09-EEC5-FEDF-AAE20D5D71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9" t="3636" r="180" b="59909"/>
          <a:stretch/>
        </p:blipFill>
        <p:spPr bwMode="auto">
          <a:xfrm>
            <a:off x="450415" y="1261754"/>
            <a:ext cx="11291170" cy="382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8095986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DD62C8-19C7-BFA0-D55A-74A470E42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1007D4D-7B84-E55E-C833-F9B9351B1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95481" y="5513436"/>
            <a:ext cx="8918089" cy="1103444"/>
          </a:xfrm>
        </p:spPr>
        <p:txBody>
          <a:bodyPr>
            <a:noAutofit/>
          </a:bodyPr>
          <a:lstStyle/>
          <a:p>
            <a:r>
              <a:rPr lang="en-US" sz="4500" dirty="0"/>
              <a:t>State Machine Diagram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6414E2E-F7C8-D7E6-22A7-ECFB88A32917}"/>
              </a:ext>
            </a:extLst>
          </p:cNvPr>
          <p:cNvCxnSpPr>
            <a:cxnSpLocks/>
          </p:cNvCxnSpPr>
          <p:nvPr/>
        </p:nvCxnSpPr>
        <p:spPr>
          <a:xfrm>
            <a:off x="0" y="6194098"/>
            <a:ext cx="8159531" cy="0"/>
          </a:xfrm>
          <a:prstGeom prst="line">
            <a:avLst/>
          </a:prstGeom>
          <a:ln w="28575">
            <a:solidFill>
              <a:srgbClr val="1D1A1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FD36B26-7BB9-EEC1-3DBA-FC96A33061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" t="40138" r="1852" b="2268"/>
          <a:stretch/>
        </p:blipFill>
        <p:spPr bwMode="auto">
          <a:xfrm>
            <a:off x="1430121" y="384811"/>
            <a:ext cx="9331757" cy="512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1739729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1CC92-CE72-F5F4-A352-94DC1227B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67" y="3745261"/>
            <a:ext cx="3833906" cy="2221622"/>
          </a:xfrm>
        </p:spPr>
        <p:txBody>
          <a:bodyPr/>
          <a:lstStyle/>
          <a:p>
            <a:r>
              <a:rPr lang="en-US" dirty="0"/>
              <a:t>Read Color Function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7BBD03-A254-38B4-4392-9B06F3581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13</a:t>
            </a:fld>
            <a:endParaRPr lang="en-US" noProof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D895DE85-4B95-E302-B7C3-D525426E1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582" y="1644166"/>
            <a:ext cx="7004294" cy="356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36303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1CC92-CE72-F5F4-A352-94DC1227B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3745262"/>
            <a:ext cx="3833906" cy="2221622"/>
          </a:xfrm>
        </p:spPr>
        <p:txBody>
          <a:bodyPr/>
          <a:lstStyle/>
          <a:p>
            <a:r>
              <a:rPr lang="en-US" dirty="0"/>
              <a:t>Color Counting Function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7BBD03-A254-38B4-4392-9B06F3581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14</a:t>
            </a:fld>
            <a:endParaRPr lang="en-US" noProof="0"/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8379CAD-7B22-6915-6667-98C6F681C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708" y="388793"/>
            <a:ext cx="6847751" cy="2293505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ABB19C9-1869-5CC8-499A-30DC372BF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288" y="2895600"/>
            <a:ext cx="6300592" cy="377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709746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1CC92-CE72-F5F4-A352-94DC1227B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3745261"/>
            <a:ext cx="3833906" cy="2221622"/>
          </a:xfrm>
        </p:spPr>
        <p:txBody>
          <a:bodyPr/>
          <a:lstStyle/>
          <a:p>
            <a:r>
              <a:rPr lang="en-US" dirty="0"/>
              <a:t>Follow Line Function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7BBD03-A254-38B4-4392-9B06F3581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15</a:t>
            </a:fld>
            <a:endParaRPr lang="en-US" noProof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705953AF-2444-6705-7402-7A459A2B9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4937" y="1464662"/>
            <a:ext cx="6943068" cy="392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273196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3B3CB-0A1F-6013-9A4D-1935744E0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/>
          <a:p>
            <a:r>
              <a:rPr lang="en-US" dirty="0"/>
              <a:t>Thank you for your Attention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3AC5E814-B55C-7BDB-58A6-979AC9719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16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5135467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A153BC-A4A3-BEB8-2E12-696E8339C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2</a:t>
            </a:fld>
            <a:endParaRPr lang="en-US" noProof="0"/>
          </a:p>
        </p:txBody>
      </p:sp>
      <p:pic>
        <p:nvPicPr>
          <p:cNvPr id="8" name="Picture Placeholder 7" descr="Engineering drawing&#10;&#10;Description automatically generated">
            <a:extLst>
              <a:ext uri="{FF2B5EF4-FFF2-40B4-BE49-F238E27FC236}">
                <a16:creationId xmlns:a16="http://schemas.microsoft.com/office/drawing/2014/main" id="{C7D41F00-E17F-93C1-0E36-819E17904AA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602" b="80518" l="16211" r="95768">
                        <a14:foregroundMark x1="18099" y1="54492" x2="18099" y2="54492"/>
                        <a14:foregroundMark x1="16341" y1="55518" x2="16341" y2="55518"/>
                        <a14:foregroundMark x1="18815" y1="55127" x2="18815" y2="55127"/>
                        <a14:foregroundMark x1="16602" y1="66016" x2="16602" y2="66016"/>
                        <a14:foregroundMark x1="34961" y1="50635" x2="34961" y2="50635"/>
                        <a14:foregroundMark x1="31250" y1="50439" x2="31250" y2="50439"/>
                        <a14:foregroundMark x1="39128" y1="47900" x2="46419" y2="45020"/>
                        <a14:foregroundMark x1="46419" y1="45020" x2="33984" y2="51221"/>
                        <a14:foregroundMark x1="50000" y1="46045" x2="35286" y2="52490"/>
                        <a14:foregroundMark x1="35286" y1="52490" x2="46354" y2="47852"/>
                        <a14:foregroundMark x1="46354" y1="47852" x2="38477" y2="50244"/>
                        <a14:foregroundMark x1="38477" y1="50244" x2="48633" y2="47705"/>
                        <a14:foregroundMark x1="48633" y1="47705" x2="41732" y2="44678"/>
                        <a14:foregroundMark x1="38332" y1="45714" x2="25065" y2="49756"/>
                        <a14:foregroundMark x1="41732" y1="44678" x2="39688" y2="45301"/>
                        <a14:foregroundMark x1="25065" y1="49756" x2="30469" y2="51660"/>
                        <a14:foregroundMark x1="82487" y1="64600" x2="79622" y2="58984"/>
                        <a14:foregroundMark x1="79622" y1="58984" x2="83333" y2="63818"/>
                        <a14:foregroundMark x1="83333" y1="63818" x2="80859" y2="60107"/>
                        <a14:foregroundMark x1="80190" y1="77442" x2="86589" y2="79541"/>
                        <a14:foregroundMark x1="78255" y1="76807" x2="79743" y2="77295"/>
                        <a14:foregroundMark x1="86589" y1="79541" x2="81771" y2="80371"/>
                        <a14:foregroundMark x1="90528" y1="63533" x2="94336" y2="64014"/>
                        <a14:foregroundMark x1="94336" y1="64014" x2="95378" y2="63477"/>
                        <a14:foregroundMark x1="87370" y1="61621" x2="95768" y2="63135"/>
                        <a14:foregroundMark x1="87702" y1="63135" x2="86979" y2="63135"/>
                        <a14:foregroundMark x1="95768" y1="63135" x2="90913" y2="63135"/>
                        <a14:foregroundMark x1="86979" y1="63135" x2="87109" y2="62256"/>
                        <a14:foregroundMark x1="25326" y1="49756" x2="45492" y2="43871"/>
                        <a14:foregroundMark x1="48727" y1="43468" x2="51953" y2="44678"/>
                        <a14:foregroundMark x1="87109" y1="63232" x2="86854" y2="63705"/>
                        <a14:foregroundMark x1="46154" y1="65287" x2="47266" y2="64746"/>
                        <a14:foregroundMark x1="42969" y1="66839" x2="44762" y2="65966"/>
                        <a14:foregroundMark x1="46404" y1="64727" x2="51693" y2="66016"/>
                        <a14:foregroundMark x1="54232" y1="66992" x2="60482" y2="68506"/>
                        <a14:foregroundMark x1="66916" y1="70218" x2="67773" y2="70068"/>
                        <a14:foregroundMark x1="60547" y1="71338" x2="61229" y2="71218"/>
                        <a14:foregroundMark x1="67773" y1="70068" x2="70052" y2="70557"/>
                        <a14:foregroundMark x1="65820" y1="69971" x2="63411" y2="69141"/>
                        <a14:foregroundMark x1="51302" y1="69092" x2="54232" y2="66943"/>
                        <a14:foregroundMark x1="45057" y1="65674" x2="46023" y2="65050"/>
                        <a14:foregroundMark x1="39844" y1="69043" x2="45057" y2="65674"/>
                        <a14:foregroundMark x1="24544" y1="50244" x2="29883" y2="48926"/>
                        <a14:foregroundMark x1="26042" y1="49609" x2="29883" y2="48291"/>
                        <a14:foregroundMark x1="28385" y1="48975" x2="35482" y2="46631"/>
                        <a14:foregroundMark x1="35482" y1="46631" x2="35482" y2="46631"/>
                        <a14:foregroundMark x1="38073" y1="45532" x2="34701" y2="46729"/>
                        <a14:foregroundMark x1="43051" y1="43764" x2="38540" y2="45366"/>
                        <a14:foregroundMark x1="34701" y1="46729" x2="34701" y2="46729"/>
                        <a14:foregroundMark x1="44401" y1="43555" x2="43685" y2="43848"/>
                        <a14:foregroundMark x1="45052" y1="43457" x2="44922" y2="43604"/>
                        <a14:foregroundMark x1="84440" y1="60059" x2="86068" y2="60742"/>
                        <a14:foregroundMark x1="85482" y1="60889" x2="80729" y2="59277"/>
                        <a14:foregroundMark x1="84570" y1="59912" x2="79622" y2="58740"/>
                        <a14:foregroundMark x1="88607" y1="62891" x2="91732" y2="63232"/>
                        <a14:backgroundMark x1="79883" y1="77295" x2="79883" y2="77295"/>
                        <a14:backgroundMark x1="79622" y1="76807" x2="79622" y2="76807"/>
                        <a14:backgroundMark x1="79102" y1="76807" x2="80729" y2="76807"/>
                        <a14:backgroundMark x1="88386" y1="63804" x2="89258" y2="64258"/>
                        <a14:backgroundMark x1="38216" y1="43848" x2="38607" y2="44092"/>
                        <a14:backgroundMark x1="43815" y1="40137" x2="43815" y2="40186"/>
                        <a14:backgroundMark x1="49154" y1="40381" x2="47786" y2="40967"/>
                        <a14:backgroundMark x1="45638" y1="66699" x2="46289" y2="66309"/>
                        <a14:backgroundMark x1="57682" y1="68848" x2="54427" y2="70703"/>
                        <a14:backgroundMark x1="46875" y1="67090" x2="46419" y2="66992"/>
                        <a14:backgroundMark x1="47917" y1="66016" x2="47266" y2="66504"/>
                        <a14:backgroundMark x1="44206" y1="67773" x2="41732" y2="68945"/>
                        <a14:backgroundMark x1="64648" y1="70801" x2="63607" y2="71436"/>
                        <a14:backgroundMark x1="67122" y1="71973" x2="62695" y2="71338"/>
                        <a14:backgroundMark x1="62565" y1="71143" x2="65039" y2="70752"/>
                        <a14:backgroundMark x1="62500" y1="71143" x2="66081" y2="71191"/>
                        <a14:backgroundMark x1="63086" y1="70459" x2="62695" y2="71240"/>
                        <a14:backgroundMark x1="53581" y1="69287" x2="55339" y2="68799"/>
                        <a14:backgroundMark x1="41276" y1="68994" x2="45898" y2="66016"/>
                        <a14:backgroundMark x1="37174" y1="44629" x2="29427" y2="45996"/>
                        <a14:backgroundMark x1="39583" y1="44531" x2="42253" y2="43604"/>
                        <a14:backgroundMark x1="38542" y1="44873" x2="40169" y2="44678"/>
                        <a14:backgroundMark x1="48177" y1="42480" x2="47982" y2="40918"/>
                        <a14:backgroundMark x1="45378" y1="41504" x2="42513" y2="41211"/>
                        <a14:backgroundMark x1="44531" y1="41064" x2="41927" y2="41553"/>
                        <a14:backgroundMark x1="47917" y1="42773" x2="46737" y2="42753"/>
                        <a14:backgroundMark x1="50586" y1="43408" x2="43576" y2="42892"/>
                        <a14:backgroundMark x1="84766" y1="68604" x2="87630" y2="63379"/>
                        <a14:backgroundMark x1="87630" y1="63379" x2="90299" y2="63770"/>
                        <a14:backgroundMark x1="87174" y1="64307" x2="85612" y2="66748"/>
                        <a14:backgroundMark x1="87760" y1="64063" x2="84245" y2="68604"/>
                        <a14:backgroundMark x1="46029" y1="65674" x2="46029" y2="65674"/>
                        <a14:backgroundMark x1="45833" y1="65820" x2="46094" y2="65527"/>
                        <a14:backgroundMark x1="46745" y1="66357" x2="46224" y2="65918"/>
                      </a14:backgroundRemoval>
                    </a14:imgEffect>
                  </a14:imgLayer>
                </a14:imgProps>
              </a:ext>
            </a:extLst>
          </a:blip>
          <a:srcRect l="9449" t="36799" b="14515"/>
          <a:stretch/>
        </p:blipFill>
        <p:spPr>
          <a:xfrm>
            <a:off x="6032038" y="1087362"/>
            <a:ext cx="6159961" cy="4416576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787B283-4302-6638-4FF2-93307CC49971}"/>
              </a:ext>
            </a:extLst>
          </p:cNvPr>
          <p:cNvSpPr/>
          <p:nvPr/>
        </p:nvSpPr>
        <p:spPr>
          <a:xfrm>
            <a:off x="1924050" y="0"/>
            <a:ext cx="4171950" cy="6858000"/>
          </a:xfrm>
          <a:prstGeom prst="rect">
            <a:avLst/>
          </a:prstGeom>
          <a:solidFill>
            <a:srgbClr val="1D1A1D"/>
          </a:solidFill>
          <a:ln>
            <a:solidFill>
              <a:srgbClr val="1D1A1D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38F439BC-4C46-9EA1-F03A-22FBAC55C5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109" y="1515231"/>
            <a:ext cx="5749935" cy="356083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C67C09C-86F3-A948-638F-85AAC406C1C8}"/>
              </a:ext>
            </a:extLst>
          </p:cNvPr>
          <p:cNvCxnSpPr>
            <a:cxnSpLocks/>
          </p:cNvCxnSpPr>
          <p:nvPr/>
        </p:nvCxnSpPr>
        <p:spPr>
          <a:xfrm>
            <a:off x="0" y="6199012"/>
            <a:ext cx="6096000" cy="0"/>
          </a:xfrm>
          <a:prstGeom prst="line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C087DB2-FF4A-7FF9-11FE-6C398D34C339}"/>
              </a:ext>
            </a:extLst>
          </p:cNvPr>
          <p:cNvCxnSpPr>
            <a:cxnSpLocks/>
          </p:cNvCxnSpPr>
          <p:nvPr/>
        </p:nvCxnSpPr>
        <p:spPr>
          <a:xfrm>
            <a:off x="6095999" y="6199012"/>
            <a:ext cx="6096000" cy="0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712CCE7-FBC3-70F9-1989-2235D1A84A3A}"/>
              </a:ext>
            </a:extLst>
          </p:cNvPr>
          <p:cNvSpPr txBox="1"/>
          <p:nvPr/>
        </p:nvSpPr>
        <p:spPr>
          <a:xfrm>
            <a:off x="2043112" y="5682198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3D - Model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C1AAC5-01C4-C9A8-6E7E-74DA05B1168B}"/>
              </a:ext>
            </a:extLst>
          </p:cNvPr>
          <p:cNvSpPr txBox="1"/>
          <p:nvPr/>
        </p:nvSpPr>
        <p:spPr>
          <a:xfrm>
            <a:off x="8258175" y="5682198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+mj-lt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2903109920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1F34B-93F5-46C0-9BEC-B1A8D5500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970" y="559676"/>
            <a:ext cx="3833906" cy="2221622"/>
          </a:xfrm>
        </p:spPr>
        <p:txBody>
          <a:bodyPr/>
          <a:lstStyle/>
          <a:p>
            <a:r>
              <a:rPr lang="en-US"/>
              <a:t>Hardware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FDC16-3D69-48AD-B08B-ED28A10640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3358" y="3095459"/>
            <a:ext cx="3944518" cy="947300"/>
          </a:xfrm>
        </p:spPr>
        <p:txBody>
          <a:bodyPr>
            <a:normAutofit lnSpcReduction="10000"/>
          </a:bodyPr>
          <a:lstStyle/>
          <a:p>
            <a:r>
              <a:rPr lang="en-US" sz="1800">
                <a:effectLst/>
                <a:ea typeface="SimSun" panose="02010600030101010101" pitchFamily="2" charset="-122"/>
              </a:rPr>
              <a:t>The autonomous vehicle prototype consists of various electronic components.</a:t>
            </a:r>
          </a:p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944DD-F200-6B48-8A79-099A08992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3</a:t>
            </a:fld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3919F33-E145-58B6-8750-E14C1F051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5259" y="244862"/>
            <a:ext cx="1732631" cy="1658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F5305FC-FE57-E4D0-8884-5E2550C43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8435" y="244862"/>
            <a:ext cx="2506473" cy="1658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0DF987C-4F49-BB80-2B0F-ADA789782B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463" y="2236809"/>
            <a:ext cx="2264632" cy="1669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7854D39-B8EB-96B1-1311-9719EAA6DE2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1" t="19118" r="14461" b="14932"/>
          <a:stretch/>
        </p:blipFill>
        <p:spPr bwMode="auto">
          <a:xfrm>
            <a:off x="7485260" y="2233932"/>
            <a:ext cx="1126705" cy="107857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8F4F51C-D0F6-63F8-4428-F36D9DFBF5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0198" y="4300732"/>
            <a:ext cx="2264632" cy="17281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A570855-27FA-E7DC-0FDE-DF8E5B0ECC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8435" y="2236809"/>
            <a:ext cx="2506473" cy="16699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 descr="Prototyping Board 400 Breadboard für Arduino, Raspberry etc |  Roboter-Bausatz.de">
            <a:extLst>
              <a:ext uri="{FF2B5EF4-FFF2-40B4-BE49-F238E27FC236}">
                <a16:creationId xmlns:a16="http://schemas.microsoft.com/office/drawing/2014/main" id="{F3137293-BC85-48C6-D917-739E09C2C7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5259" y="4298742"/>
            <a:ext cx="1732631" cy="1732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097A593-FF3E-1607-A528-6868F178A1A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8435" y="4298478"/>
            <a:ext cx="2348865" cy="17326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roup 4">
            <a:extLst>
              <a:ext uri="{FF2B5EF4-FFF2-40B4-BE49-F238E27FC236}">
                <a16:creationId xmlns:a16="http://schemas.microsoft.com/office/drawing/2014/main" id="{958A8952-C675-C0D3-3D17-9F09E9D0B5E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998833" y="231914"/>
            <a:ext cx="2271712" cy="1660525"/>
            <a:chOff x="3149" y="353"/>
            <a:chExt cx="1431" cy="1046"/>
          </a:xfrm>
        </p:grpSpPr>
        <p:sp>
          <p:nvSpPr>
            <p:cNvPr id="10" name="AutoShape 3">
              <a:extLst>
                <a:ext uri="{FF2B5EF4-FFF2-40B4-BE49-F238E27FC236}">
                  <a16:creationId xmlns:a16="http://schemas.microsoft.com/office/drawing/2014/main" id="{8B7A5015-C6AB-3B78-1832-2BF365A0A5CF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149" y="353"/>
              <a:ext cx="1429" cy="10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435B00F1-2729-EFA9-8E07-E595721C7F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9" y="353"/>
              <a:ext cx="1431" cy="10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6" name="Text Box 1">
            <a:extLst>
              <a:ext uri="{FF2B5EF4-FFF2-40B4-BE49-F238E27FC236}">
                <a16:creationId xmlns:a16="http://schemas.microsoft.com/office/drawing/2014/main" id="{265E8F37-31F2-4278-F147-74E0F6DD2D22}"/>
              </a:ext>
            </a:extLst>
          </p:cNvPr>
          <p:cNvSpPr txBox="1"/>
          <p:nvPr/>
        </p:nvSpPr>
        <p:spPr>
          <a:xfrm>
            <a:off x="5270257" y="1947767"/>
            <a:ext cx="1651485" cy="13849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000"/>
              </a:spcAft>
            </a:pPr>
            <a:r>
              <a:rPr lang="en-US" sz="900" i="1">
                <a:solidFill>
                  <a:srgbClr val="44546A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Arduino Uno Wi-Fi R2</a:t>
            </a:r>
          </a:p>
        </p:txBody>
      </p:sp>
      <p:sp>
        <p:nvSpPr>
          <p:cNvPr id="35" name="Text Box 1">
            <a:extLst>
              <a:ext uri="{FF2B5EF4-FFF2-40B4-BE49-F238E27FC236}">
                <a16:creationId xmlns:a16="http://schemas.microsoft.com/office/drawing/2014/main" id="{52F6F0FC-9757-C9C0-D886-9C89ECC1F387}"/>
              </a:ext>
            </a:extLst>
          </p:cNvPr>
          <p:cNvSpPr txBox="1"/>
          <p:nvPr/>
        </p:nvSpPr>
        <p:spPr>
          <a:xfrm>
            <a:off x="7485259" y="1953187"/>
            <a:ext cx="1651485" cy="13849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000"/>
              </a:spcAft>
            </a:pPr>
            <a:r>
              <a:rPr lang="en-US" sz="900" i="1">
                <a:solidFill>
                  <a:srgbClr val="44546A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Motor Controller</a:t>
            </a:r>
          </a:p>
        </p:txBody>
      </p:sp>
      <p:sp>
        <p:nvSpPr>
          <p:cNvPr id="38" name="Text Box 1">
            <a:extLst>
              <a:ext uri="{FF2B5EF4-FFF2-40B4-BE49-F238E27FC236}">
                <a16:creationId xmlns:a16="http://schemas.microsoft.com/office/drawing/2014/main" id="{34AD015F-05B4-C9E0-1133-8DE196EA702D}"/>
              </a:ext>
            </a:extLst>
          </p:cNvPr>
          <p:cNvSpPr txBox="1"/>
          <p:nvPr/>
        </p:nvSpPr>
        <p:spPr>
          <a:xfrm>
            <a:off x="9987156" y="1952796"/>
            <a:ext cx="1651485" cy="13849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000"/>
              </a:spcAft>
            </a:pPr>
            <a:r>
              <a:rPr lang="en-US" sz="900" i="1">
                <a:solidFill>
                  <a:srgbClr val="44546A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Infrared Sensor</a:t>
            </a:r>
            <a:endParaRPr lang="en-US" sz="900" i="1">
              <a:solidFill>
                <a:srgbClr val="44546A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40" name="Text Box 1">
            <a:extLst>
              <a:ext uri="{FF2B5EF4-FFF2-40B4-BE49-F238E27FC236}">
                <a16:creationId xmlns:a16="http://schemas.microsoft.com/office/drawing/2014/main" id="{3305AC96-FABD-4A7F-ED30-215074AD5482}"/>
              </a:ext>
            </a:extLst>
          </p:cNvPr>
          <p:cNvSpPr txBox="1"/>
          <p:nvPr/>
        </p:nvSpPr>
        <p:spPr>
          <a:xfrm>
            <a:off x="5316036" y="3953498"/>
            <a:ext cx="1651485" cy="13849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000"/>
              </a:spcAft>
            </a:pPr>
            <a:r>
              <a:rPr lang="en-US" sz="900" i="1">
                <a:solidFill>
                  <a:srgbClr val="44546A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Motor</a:t>
            </a:r>
          </a:p>
        </p:txBody>
      </p:sp>
      <p:sp>
        <p:nvSpPr>
          <p:cNvPr id="42" name="Text Box 1">
            <a:extLst>
              <a:ext uri="{FF2B5EF4-FFF2-40B4-BE49-F238E27FC236}">
                <a16:creationId xmlns:a16="http://schemas.microsoft.com/office/drawing/2014/main" id="{22153D6D-2F69-FB7A-0D96-B72AAD19D7EE}"/>
              </a:ext>
            </a:extLst>
          </p:cNvPr>
          <p:cNvSpPr txBox="1"/>
          <p:nvPr/>
        </p:nvSpPr>
        <p:spPr>
          <a:xfrm>
            <a:off x="7566404" y="3954049"/>
            <a:ext cx="1651485" cy="13849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000"/>
              </a:spcAft>
            </a:pPr>
            <a:r>
              <a:rPr lang="en-US" sz="900" i="1" dirty="0">
                <a:solidFill>
                  <a:srgbClr val="44546A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Front and </a:t>
            </a:r>
            <a:r>
              <a:rPr lang="en-US" sz="900" i="1" dirty="0">
                <a:solidFill>
                  <a:srgbClr val="44546A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Rear</a:t>
            </a:r>
            <a:r>
              <a:rPr lang="en-US" sz="900" i="1" dirty="0">
                <a:solidFill>
                  <a:srgbClr val="44546A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Wheels</a:t>
            </a:r>
          </a:p>
        </p:txBody>
      </p:sp>
      <p:sp>
        <p:nvSpPr>
          <p:cNvPr id="44" name="Text Box 1">
            <a:extLst>
              <a:ext uri="{FF2B5EF4-FFF2-40B4-BE49-F238E27FC236}">
                <a16:creationId xmlns:a16="http://schemas.microsoft.com/office/drawing/2014/main" id="{A93A9EA4-0EA6-2B87-63C9-B9AEE206B27C}"/>
              </a:ext>
            </a:extLst>
          </p:cNvPr>
          <p:cNvSpPr txBox="1"/>
          <p:nvPr/>
        </p:nvSpPr>
        <p:spPr>
          <a:xfrm>
            <a:off x="9987157" y="3956036"/>
            <a:ext cx="1651485" cy="13849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000"/>
              </a:spcAft>
            </a:pPr>
            <a:r>
              <a:rPr lang="en-US" sz="900" i="1">
                <a:solidFill>
                  <a:srgbClr val="44546A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Ultrasonic Sensor</a:t>
            </a:r>
          </a:p>
        </p:txBody>
      </p:sp>
      <p:sp>
        <p:nvSpPr>
          <p:cNvPr id="46" name="Text Box 1">
            <a:extLst>
              <a:ext uri="{FF2B5EF4-FFF2-40B4-BE49-F238E27FC236}">
                <a16:creationId xmlns:a16="http://schemas.microsoft.com/office/drawing/2014/main" id="{A20052A9-05B2-13C7-4C8F-5F7AADFE2F4F}"/>
              </a:ext>
            </a:extLst>
          </p:cNvPr>
          <p:cNvSpPr txBox="1"/>
          <p:nvPr/>
        </p:nvSpPr>
        <p:spPr>
          <a:xfrm>
            <a:off x="5316036" y="6108965"/>
            <a:ext cx="1651485" cy="13849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000"/>
              </a:spcAft>
            </a:pPr>
            <a:r>
              <a:rPr lang="en-US" sz="900" i="1">
                <a:solidFill>
                  <a:srgbClr val="44546A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Color Sensor</a:t>
            </a:r>
          </a:p>
        </p:txBody>
      </p:sp>
      <p:sp>
        <p:nvSpPr>
          <p:cNvPr id="48" name="Text Box 1">
            <a:extLst>
              <a:ext uri="{FF2B5EF4-FFF2-40B4-BE49-F238E27FC236}">
                <a16:creationId xmlns:a16="http://schemas.microsoft.com/office/drawing/2014/main" id="{C2E71CE3-8B20-979B-149D-A40AA52422EF}"/>
              </a:ext>
            </a:extLst>
          </p:cNvPr>
          <p:cNvSpPr txBox="1"/>
          <p:nvPr/>
        </p:nvSpPr>
        <p:spPr>
          <a:xfrm>
            <a:off x="7566404" y="6105923"/>
            <a:ext cx="1651485" cy="13849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000"/>
              </a:spcAft>
            </a:pPr>
            <a:r>
              <a:rPr lang="en-US" sz="900" i="1">
                <a:solidFill>
                  <a:srgbClr val="44546A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Breadboard</a:t>
            </a:r>
            <a:endParaRPr lang="en-US" sz="900" i="1">
              <a:solidFill>
                <a:srgbClr val="44546A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50" name="Text Box 1">
            <a:extLst>
              <a:ext uri="{FF2B5EF4-FFF2-40B4-BE49-F238E27FC236}">
                <a16:creationId xmlns:a16="http://schemas.microsoft.com/office/drawing/2014/main" id="{22B0BB7D-AA1B-53E8-0E05-742DC5059866}"/>
              </a:ext>
            </a:extLst>
          </p:cNvPr>
          <p:cNvSpPr txBox="1"/>
          <p:nvPr/>
        </p:nvSpPr>
        <p:spPr>
          <a:xfrm>
            <a:off x="9835928" y="6105923"/>
            <a:ext cx="1651485" cy="138499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1000"/>
              </a:spcAft>
            </a:pPr>
            <a:r>
              <a:rPr lang="en-US" sz="900" i="1">
                <a:solidFill>
                  <a:srgbClr val="44546A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Battery</a:t>
            </a:r>
            <a:endParaRPr lang="en-US" sz="900" i="1">
              <a:solidFill>
                <a:srgbClr val="44546A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C722C82-795B-E402-1D22-C97E2B7286F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981" b="89827" l="6903" r="89941">
                        <a14:foregroundMark x1="10848" y1="48752" x2="10848" y2="48752"/>
                        <a14:foregroundMark x1="6903" y1="50288" x2="6903" y2="502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05391" y="2847772"/>
            <a:ext cx="1103044" cy="113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474726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35BFF-A889-4B62-BCD4-168715A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057" y="709792"/>
            <a:ext cx="3833906" cy="2221622"/>
          </a:xfrm>
        </p:spPr>
        <p:txBody>
          <a:bodyPr/>
          <a:lstStyle/>
          <a:p>
            <a:r>
              <a:rPr lang="en-US" dirty="0"/>
              <a:t>Design Functional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9047CD-1956-7146-971D-D05A280AC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4</a:t>
            </a:fld>
            <a:endParaRPr lang="en-US"/>
          </a:p>
        </p:txBody>
      </p:sp>
      <p:pic>
        <p:nvPicPr>
          <p:cNvPr id="4" name="Grafik 8" descr="Ein Bild, das LEGO, Spielzeug enthält.&#10;&#10;Automatisch generierte Beschreibung">
            <a:extLst>
              <a:ext uri="{FF2B5EF4-FFF2-40B4-BE49-F238E27FC236}">
                <a16:creationId xmlns:a16="http://schemas.microsoft.com/office/drawing/2014/main" id="{AC9E4633-DBDE-B1DC-DFB7-7EA00F550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9008" y="3017611"/>
            <a:ext cx="4442006" cy="2750860"/>
          </a:xfrm>
          <a:prstGeom prst="rect">
            <a:avLst/>
          </a:prstGeom>
        </p:spPr>
      </p:pic>
      <p:pic>
        <p:nvPicPr>
          <p:cNvPr id="7" name="Grafik 6" descr="Ein Bild, das Text, LEGO, Spielzeug enthält.&#10;&#10;Automatisch generierte Beschreibung">
            <a:extLst>
              <a:ext uri="{FF2B5EF4-FFF2-40B4-BE49-F238E27FC236}">
                <a16:creationId xmlns:a16="http://schemas.microsoft.com/office/drawing/2014/main" id="{6E8F5B07-03ED-5AF5-C1A6-16CD2F10ED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93" t="2946" r="4439" b="3127"/>
          <a:stretch/>
        </p:blipFill>
        <p:spPr>
          <a:xfrm>
            <a:off x="5216548" y="235326"/>
            <a:ext cx="6623610" cy="539217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83771B0-8117-7763-BE00-A40FF2DE7C5B}"/>
              </a:ext>
            </a:extLst>
          </p:cNvPr>
          <p:cNvSpPr txBox="1"/>
          <p:nvPr/>
        </p:nvSpPr>
        <p:spPr>
          <a:xfrm>
            <a:off x="1455122" y="5768471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</a:rPr>
              <a:t>Assembled Part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702C12-32E3-A369-9BE6-A4C9850B5481}"/>
              </a:ext>
            </a:extLst>
          </p:cNvPr>
          <p:cNvSpPr txBox="1"/>
          <p:nvPr/>
        </p:nvSpPr>
        <p:spPr>
          <a:xfrm>
            <a:off x="7523466" y="5768471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</a:rPr>
              <a:t>Exploded Part</a:t>
            </a:r>
          </a:p>
        </p:txBody>
      </p:sp>
    </p:spTree>
    <p:extLst>
      <p:ext uri="{BB962C8B-B14F-4D97-AF65-F5344CB8AC3E}">
        <p14:creationId xmlns:p14="http://schemas.microsoft.com/office/powerpoint/2010/main" val="3749118570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582" y="3757121"/>
            <a:ext cx="3833906" cy="2221622"/>
          </a:xfrm>
        </p:spPr>
        <p:txBody>
          <a:bodyPr/>
          <a:lstStyle/>
          <a:p>
            <a:r>
              <a:rPr lang="en-US" dirty="0"/>
              <a:t>Design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6" descr="A picture containing text, different, several&#10;&#10;Description automatically generated">
            <a:extLst>
              <a:ext uri="{FF2B5EF4-FFF2-40B4-BE49-F238E27FC236}">
                <a16:creationId xmlns:a16="http://schemas.microsoft.com/office/drawing/2014/main" id="{FB8111CD-D92C-50B9-F879-980E73A2F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275" y="1313501"/>
            <a:ext cx="6665736" cy="423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543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7F4D-F280-472F-9307-25B3E6B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1" y="750975"/>
            <a:ext cx="3842870" cy="1463086"/>
          </a:xfrm>
        </p:spPr>
        <p:txBody>
          <a:bodyPr/>
          <a:lstStyle/>
          <a:p>
            <a:r>
              <a:rPr lang="en-US" dirty="0"/>
              <a:t>Design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61CE6-695A-0941-954E-A6BD7E16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smtClean="0"/>
              <a:t>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7701BB-F7A4-842C-7132-2E0861E840A8}"/>
              </a:ext>
            </a:extLst>
          </p:cNvPr>
          <p:cNvSpPr txBox="1"/>
          <p:nvPr/>
        </p:nvSpPr>
        <p:spPr>
          <a:xfrm>
            <a:off x="1455122" y="5768471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</a:rPr>
              <a:t>Assembled Part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9627AE-F834-74E4-5D0A-C0457A1DF999}"/>
              </a:ext>
            </a:extLst>
          </p:cNvPr>
          <p:cNvSpPr txBox="1"/>
          <p:nvPr/>
        </p:nvSpPr>
        <p:spPr>
          <a:xfrm>
            <a:off x="7523466" y="5768471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</a:rPr>
              <a:t>Exploded Part</a:t>
            </a:r>
          </a:p>
        </p:txBody>
      </p:sp>
      <p:pic>
        <p:nvPicPr>
          <p:cNvPr id="9" name="Grafik 8" descr="Ein Bild, das Text, ausgestaltet enthält.&#10;&#10;Automatisch generierte Beschreibung">
            <a:extLst>
              <a:ext uri="{FF2B5EF4-FFF2-40B4-BE49-F238E27FC236}">
                <a16:creationId xmlns:a16="http://schemas.microsoft.com/office/drawing/2014/main" id="{76452C0B-7DC0-BA22-9277-8BBD9743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3" r="1658"/>
          <a:stretch/>
        </p:blipFill>
        <p:spPr>
          <a:xfrm>
            <a:off x="4928005" y="1108364"/>
            <a:ext cx="7201660" cy="464065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4C09781-4FA7-7D6F-008E-20D2A6C5F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87078">
            <a:off x="-166402" y="2508454"/>
            <a:ext cx="5032073" cy="309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461536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itle 1">
            <a:extLst>
              <a:ext uri="{FF2B5EF4-FFF2-40B4-BE49-F238E27FC236}">
                <a16:creationId xmlns:a16="http://schemas.microsoft.com/office/drawing/2014/main" id="{811E90C5-3BD6-B2C6-E7B3-03DAE415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334" y="559677"/>
            <a:ext cx="4477572" cy="5413040"/>
          </a:xfrm>
        </p:spPr>
        <p:txBody>
          <a:bodyPr/>
          <a:lstStyle/>
          <a:p>
            <a:r>
              <a:rPr lang="en-US" dirty="0"/>
              <a:t>Use Case Diagram</a:t>
            </a:r>
          </a:p>
        </p:txBody>
      </p:sp>
      <p:sp>
        <p:nvSpPr>
          <p:cNvPr id="2057" name="Slide Number Placeholder 2">
            <a:extLst>
              <a:ext uri="{FF2B5EF4-FFF2-40B4-BE49-F238E27FC236}">
                <a16:creationId xmlns:a16="http://schemas.microsoft.com/office/drawing/2014/main" id="{CB69502D-DFEB-D1D1-DDEB-3473B25D3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824C0C45-ABD7-4064-9C03-753CB3E4E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2E340-0663-474B-992C-9192B5C45E57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0A1A2C-E6C1-FD99-2204-750EF38E96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E6E6E6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" t="2984" r="2029" b="2532"/>
          <a:stretch/>
        </p:blipFill>
        <p:spPr bwMode="auto">
          <a:xfrm>
            <a:off x="4973524" y="1155679"/>
            <a:ext cx="6810487" cy="4546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936875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DD62C8-19C7-BFA0-D55A-74A470E42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1007D4D-7B84-E55E-C833-F9B9351B1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15683" y="5500015"/>
            <a:ext cx="8918089" cy="1103444"/>
          </a:xfrm>
        </p:spPr>
        <p:txBody>
          <a:bodyPr>
            <a:normAutofit/>
          </a:bodyPr>
          <a:lstStyle/>
          <a:p>
            <a:r>
              <a:rPr lang="en-US" sz="4500" dirty="0"/>
              <a:t>Functional Requirements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6414E2E-F7C8-D7E6-22A7-ECFB88A32917}"/>
              </a:ext>
            </a:extLst>
          </p:cNvPr>
          <p:cNvCxnSpPr>
            <a:cxnSpLocks/>
          </p:cNvCxnSpPr>
          <p:nvPr/>
        </p:nvCxnSpPr>
        <p:spPr>
          <a:xfrm>
            <a:off x="0" y="6194098"/>
            <a:ext cx="8159531" cy="0"/>
          </a:xfrm>
          <a:prstGeom prst="line">
            <a:avLst/>
          </a:prstGeom>
          <a:ln w="28575">
            <a:solidFill>
              <a:srgbClr val="1D1A1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>
            <a:extLst>
              <a:ext uri="{FF2B5EF4-FFF2-40B4-BE49-F238E27FC236}">
                <a16:creationId xmlns:a16="http://schemas.microsoft.com/office/drawing/2014/main" id="{D68280FA-6F8E-4E3F-4E4F-ACE98E7D8D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7" t="2751" r="1397" b="2727"/>
          <a:stretch/>
        </p:blipFill>
        <p:spPr bwMode="auto">
          <a:xfrm>
            <a:off x="1340223" y="254541"/>
            <a:ext cx="9511553" cy="509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289266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DD62C8-19C7-BFA0-D55A-74A470E42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2E340-0663-474B-992C-9192B5C45E57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1007D4D-7B84-E55E-C833-F9B9351B1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95481" y="5513436"/>
            <a:ext cx="8918089" cy="1103444"/>
          </a:xfrm>
        </p:spPr>
        <p:txBody>
          <a:bodyPr>
            <a:noAutofit/>
          </a:bodyPr>
          <a:lstStyle/>
          <a:p>
            <a:r>
              <a:rPr lang="en-US" sz="4500" dirty="0"/>
              <a:t>Non-Functional Requirements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6414E2E-F7C8-D7E6-22A7-ECFB88A32917}"/>
              </a:ext>
            </a:extLst>
          </p:cNvPr>
          <p:cNvCxnSpPr>
            <a:cxnSpLocks/>
          </p:cNvCxnSpPr>
          <p:nvPr/>
        </p:nvCxnSpPr>
        <p:spPr>
          <a:xfrm>
            <a:off x="0" y="6194098"/>
            <a:ext cx="8159531" cy="0"/>
          </a:xfrm>
          <a:prstGeom prst="line">
            <a:avLst/>
          </a:prstGeom>
          <a:ln w="28575">
            <a:solidFill>
              <a:srgbClr val="1D1A1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8" name="Picture 4">
            <a:extLst>
              <a:ext uri="{FF2B5EF4-FFF2-40B4-BE49-F238E27FC236}">
                <a16:creationId xmlns:a16="http://schemas.microsoft.com/office/drawing/2014/main" id="{AED6B307-E5D3-A7BB-B369-B031696BCC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" t="2756" r="1425" b="2498"/>
          <a:stretch/>
        </p:blipFill>
        <p:spPr bwMode="auto">
          <a:xfrm>
            <a:off x="342900" y="241120"/>
            <a:ext cx="11525250" cy="527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79846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175639_win32_fixed.potx" id="{CF094E1D-DD3F-4B88-853B-B22D3B2DB0B1}" vid="{887934D9-778B-4E95-9B07-31F217C0A1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Biography presentation</Template>
  <TotalTime>856</TotalTime>
  <Words>110</Words>
  <Application>Microsoft Office PowerPoint</Application>
  <PresentationFormat>Widescreen</PresentationFormat>
  <Paragraphs>52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Schoolbook</vt:lpstr>
      <vt:lpstr>Corbel</vt:lpstr>
      <vt:lpstr>Times New Roman</vt:lpstr>
      <vt:lpstr>Headlines</vt:lpstr>
      <vt:lpstr>Autonomous Vehicle Prototype</vt:lpstr>
      <vt:lpstr>PowerPoint Presentation</vt:lpstr>
      <vt:lpstr>Hardware Components</vt:lpstr>
      <vt:lpstr>Design Functional</vt:lpstr>
      <vt:lpstr>Design Style</vt:lpstr>
      <vt:lpstr>Design Style</vt:lpstr>
      <vt:lpstr>Use Case Diagram</vt:lpstr>
      <vt:lpstr>Functional Requirements</vt:lpstr>
      <vt:lpstr>Non-Functional Requirements</vt:lpstr>
      <vt:lpstr>State Machine Diagram</vt:lpstr>
      <vt:lpstr>State Machine Diagram</vt:lpstr>
      <vt:lpstr>State Machine Diagram</vt:lpstr>
      <vt:lpstr>Read Color Function</vt:lpstr>
      <vt:lpstr>Color Counting Function</vt:lpstr>
      <vt:lpstr>Follow Line Function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Vehicle Prototype</dc:title>
  <dc:creator>Imad Chaar</dc:creator>
  <cp:lastModifiedBy>Imad Chaar</cp:lastModifiedBy>
  <cp:revision>3</cp:revision>
  <dcterms:created xsi:type="dcterms:W3CDTF">2022-06-18T10:15:41Z</dcterms:created>
  <dcterms:modified xsi:type="dcterms:W3CDTF">2022-06-19T08:21:49Z</dcterms:modified>
</cp:coreProperties>
</file>